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5" d="100"/>
          <a:sy n="85" d="100"/>
        </p:scale>
        <p:origin x="-12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05E785-5579-A541-AC43-57C672816961}" type="datetimeFigureOut">
              <a:rPr lang="en-US" smtClean="0"/>
              <a:t>11/6/14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421F8-F247-314D-9CDA-30EF067419D5}" type="slidenum">
              <a:rPr lang="en-US" smtClean="0"/>
              <a:t>‹#›</a:t>
            </a:fld>
            <a:endParaRPr lang="en-US"/>
          </a:p>
        </p:txBody>
      </p:sp>
    </p:spTree>
    <p:extLst>
      <p:ext uri="{BB962C8B-B14F-4D97-AF65-F5344CB8AC3E}">
        <p14:creationId xmlns:p14="http://schemas.microsoft.com/office/powerpoint/2010/main" val="2471820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05E785-5579-A541-AC43-57C672816961}" type="datetimeFigureOut">
              <a:rPr lang="en-US" smtClean="0"/>
              <a:t>11/6/14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421F8-F247-314D-9CDA-30EF067419D5}" type="slidenum">
              <a:rPr lang="en-US" smtClean="0"/>
              <a:t>‹#›</a:t>
            </a:fld>
            <a:endParaRPr lang="en-US"/>
          </a:p>
        </p:txBody>
      </p:sp>
    </p:spTree>
    <p:extLst>
      <p:ext uri="{BB962C8B-B14F-4D97-AF65-F5344CB8AC3E}">
        <p14:creationId xmlns:p14="http://schemas.microsoft.com/office/powerpoint/2010/main" val="965992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05E785-5579-A541-AC43-57C672816961}" type="datetimeFigureOut">
              <a:rPr lang="en-US" smtClean="0"/>
              <a:t>11/6/14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421F8-F247-314D-9CDA-30EF067419D5}" type="slidenum">
              <a:rPr lang="en-US" smtClean="0"/>
              <a:t>‹#›</a:t>
            </a:fld>
            <a:endParaRPr lang="en-US"/>
          </a:p>
        </p:txBody>
      </p:sp>
    </p:spTree>
    <p:extLst>
      <p:ext uri="{BB962C8B-B14F-4D97-AF65-F5344CB8AC3E}">
        <p14:creationId xmlns:p14="http://schemas.microsoft.com/office/powerpoint/2010/main" val="3415926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05E785-5579-A541-AC43-57C672816961}" type="datetimeFigureOut">
              <a:rPr lang="en-US" smtClean="0"/>
              <a:t>11/6/14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421F8-F247-314D-9CDA-30EF067419D5}" type="slidenum">
              <a:rPr lang="en-US" smtClean="0"/>
              <a:t>‹#›</a:t>
            </a:fld>
            <a:endParaRPr lang="en-US"/>
          </a:p>
        </p:txBody>
      </p:sp>
    </p:spTree>
    <p:extLst>
      <p:ext uri="{BB962C8B-B14F-4D97-AF65-F5344CB8AC3E}">
        <p14:creationId xmlns:p14="http://schemas.microsoft.com/office/powerpoint/2010/main" val="3275762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05E785-5579-A541-AC43-57C672816961}" type="datetimeFigureOut">
              <a:rPr lang="en-US" smtClean="0"/>
              <a:t>11/6/14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421F8-F247-314D-9CDA-30EF067419D5}" type="slidenum">
              <a:rPr lang="en-US" smtClean="0"/>
              <a:t>‹#›</a:t>
            </a:fld>
            <a:endParaRPr lang="en-US"/>
          </a:p>
        </p:txBody>
      </p:sp>
    </p:spTree>
    <p:extLst>
      <p:ext uri="{BB962C8B-B14F-4D97-AF65-F5344CB8AC3E}">
        <p14:creationId xmlns:p14="http://schemas.microsoft.com/office/powerpoint/2010/main" val="3663979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05E785-5579-A541-AC43-57C672816961}" type="datetimeFigureOut">
              <a:rPr lang="en-US" smtClean="0"/>
              <a:t>11/6/14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421F8-F247-314D-9CDA-30EF067419D5}" type="slidenum">
              <a:rPr lang="en-US" smtClean="0"/>
              <a:t>‹#›</a:t>
            </a:fld>
            <a:endParaRPr lang="en-US"/>
          </a:p>
        </p:txBody>
      </p:sp>
    </p:spTree>
    <p:extLst>
      <p:ext uri="{BB962C8B-B14F-4D97-AF65-F5344CB8AC3E}">
        <p14:creationId xmlns:p14="http://schemas.microsoft.com/office/powerpoint/2010/main" val="711991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05E785-5579-A541-AC43-57C672816961}" type="datetimeFigureOut">
              <a:rPr lang="en-US" smtClean="0"/>
              <a:t>11/6/14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4421F8-F247-314D-9CDA-30EF067419D5}" type="slidenum">
              <a:rPr lang="en-US" smtClean="0"/>
              <a:t>‹#›</a:t>
            </a:fld>
            <a:endParaRPr lang="en-US"/>
          </a:p>
        </p:txBody>
      </p:sp>
    </p:spTree>
    <p:extLst>
      <p:ext uri="{BB962C8B-B14F-4D97-AF65-F5344CB8AC3E}">
        <p14:creationId xmlns:p14="http://schemas.microsoft.com/office/powerpoint/2010/main" val="1152016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05E785-5579-A541-AC43-57C672816961}" type="datetimeFigureOut">
              <a:rPr lang="en-US" smtClean="0"/>
              <a:t>11/6/14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4421F8-F247-314D-9CDA-30EF067419D5}" type="slidenum">
              <a:rPr lang="en-US" smtClean="0"/>
              <a:t>‹#›</a:t>
            </a:fld>
            <a:endParaRPr lang="en-US"/>
          </a:p>
        </p:txBody>
      </p:sp>
    </p:spTree>
    <p:extLst>
      <p:ext uri="{BB962C8B-B14F-4D97-AF65-F5344CB8AC3E}">
        <p14:creationId xmlns:p14="http://schemas.microsoft.com/office/powerpoint/2010/main" val="3467880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05E785-5579-A541-AC43-57C672816961}" type="datetimeFigureOut">
              <a:rPr lang="en-US" smtClean="0"/>
              <a:t>11/6/14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4421F8-F247-314D-9CDA-30EF067419D5}" type="slidenum">
              <a:rPr lang="en-US" smtClean="0"/>
              <a:t>‹#›</a:t>
            </a:fld>
            <a:endParaRPr lang="en-US"/>
          </a:p>
        </p:txBody>
      </p:sp>
    </p:spTree>
    <p:extLst>
      <p:ext uri="{BB962C8B-B14F-4D97-AF65-F5344CB8AC3E}">
        <p14:creationId xmlns:p14="http://schemas.microsoft.com/office/powerpoint/2010/main" val="1009624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05E785-5579-A541-AC43-57C672816961}" type="datetimeFigureOut">
              <a:rPr lang="en-US" smtClean="0"/>
              <a:t>11/6/14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421F8-F247-314D-9CDA-30EF067419D5}" type="slidenum">
              <a:rPr lang="en-US" smtClean="0"/>
              <a:t>‹#›</a:t>
            </a:fld>
            <a:endParaRPr lang="en-US"/>
          </a:p>
        </p:txBody>
      </p:sp>
    </p:spTree>
    <p:extLst>
      <p:ext uri="{BB962C8B-B14F-4D97-AF65-F5344CB8AC3E}">
        <p14:creationId xmlns:p14="http://schemas.microsoft.com/office/powerpoint/2010/main" val="3143530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05E785-5579-A541-AC43-57C672816961}" type="datetimeFigureOut">
              <a:rPr lang="en-US" smtClean="0"/>
              <a:t>11/6/14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421F8-F247-314D-9CDA-30EF067419D5}" type="slidenum">
              <a:rPr lang="en-US" smtClean="0"/>
              <a:t>‹#›</a:t>
            </a:fld>
            <a:endParaRPr lang="en-US"/>
          </a:p>
        </p:txBody>
      </p:sp>
    </p:spTree>
    <p:extLst>
      <p:ext uri="{BB962C8B-B14F-4D97-AF65-F5344CB8AC3E}">
        <p14:creationId xmlns:p14="http://schemas.microsoft.com/office/powerpoint/2010/main" val="26553045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05E785-5579-A541-AC43-57C672816961}" type="datetimeFigureOut">
              <a:rPr lang="en-US" smtClean="0"/>
              <a:t>11/6/14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421F8-F247-314D-9CDA-30EF067419D5}" type="slidenum">
              <a:rPr lang="en-US" smtClean="0"/>
              <a:t>‹#›</a:t>
            </a:fld>
            <a:endParaRPr lang="en-US"/>
          </a:p>
        </p:txBody>
      </p:sp>
    </p:spTree>
    <p:extLst>
      <p:ext uri="{BB962C8B-B14F-4D97-AF65-F5344CB8AC3E}">
        <p14:creationId xmlns:p14="http://schemas.microsoft.com/office/powerpoint/2010/main" val="374682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1-06 at 8.21.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9874"/>
            <a:ext cx="9144000" cy="4798252"/>
          </a:xfrm>
          <a:prstGeom prst="rect">
            <a:avLst/>
          </a:prstGeom>
        </p:spPr>
      </p:pic>
      <p:sp>
        <p:nvSpPr>
          <p:cNvPr id="5" name="TextBox 4"/>
          <p:cNvSpPr txBox="1"/>
          <p:nvPr/>
        </p:nvSpPr>
        <p:spPr>
          <a:xfrm>
            <a:off x="1227287" y="1029874"/>
            <a:ext cx="799163" cy="369332"/>
          </a:xfrm>
          <a:prstGeom prst="rect">
            <a:avLst/>
          </a:prstGeom>
          <a:noFill/>
        </p:spPr>
        <p:txBody>
          <a:bodyPr wrap="square" rtlCol="0">
            <a:spAutoFit/>
          </a:bodyPr>
          <a:lstStyle/>
          <a:p>
            <a:r>
              <a:rPr lang="en-US" dirty="0" smtClean="0"/>
              <a:t>Tables</a:t>
            </a:r>
            <a:endParaRPr lang="en-US" dirty="0"/>
          </a:p>
        </p:txBody>
      </p:sp>
    </p:spTree>
    <p:extLst>
      <p:ext uri="{BB962C8B-B14F-4D97-AF65-F5344CB8AC3E}">
        <p14:creationId xmlns:p14="http://schemas.microsoft.com/office/powerpoint/2010/main" val="2653917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234" y="1822824"/>
            <a:ext cx="7649883" cy="2308324"/>
          </a:xfrm>
          <a:prstGeom prst="rect">
            <a:avLst/>
          </a:prstGeom>
          <a:noFill/>
        </p:spPr>
        <p:txBody>
          <a:bodyPr wrap="square" rtlCol="0">
            <a:spAutoFit/>
          </a:bodyPr>
          <a:lstStyle/>
          <a:p>
            <a:r>
              <a:rPr lang="en-US" dirty="0" err="1" smtClean="0"/>
              <a:t>FlightBoard</a:t>
            </a:r>
            <a:r>
              <a:rPr lang="en-US" dirty="0" smtClean="0"/>
              <a:t> shows the flights for the selected airport . When users tap on a row, the flight details are shown inline instead of on a new screen.</a:t>
            </a:r>
          </a:p>
          <a:p>
            <a:endParaRPr lang="en-US" dirty="0"/>
          </a:p>
          <a:p>
            <a:r>
              <a:rPr lang="en-US" dirty="0"/>
              <a:t>Like a list, </a:t>
            </a:r>
            <a:r>
              <a:rPr lang="en-US" dirty="0" err="1"/>
              <a:t>Headerless</a:t>
            </a:r>
            <a:r>
              <a:rPr lang="en-US" dirty="0"/>
              <a:t> Tables are meant for quick scanning and </a:t>
            </a:r>
            <a:r>
              <a:rPr lang="en-US" dirty="0" smtClean="0"/>
              <a:t>action. </a:t>
            </a:r>
            <a:r>
              <a:rPr lang="en-US" dirty="0"/>
              <a:t>The visual design elements of alignment, font, and color are critically </a:t>
            </a:r>
            <a:r>
              <a:rPr lang="en-US" dirty="0" smtClean="0"/>
              <a:t>important. </a:t>
            </a:r>
            <a:r>
              <a:rPr lang="en-US" dirty="0"/>
              <a:t>See how the </a:t>
            </a:r>
            <a:r>
              <a:rPr lang="en-US" dirty="0" err="1" smtClean="0"/>
              <a:t>Realtor.com</a:t>
            </a:r>
            <a:r>
              <a:rPr lang="en-US" dirty="0" smtClean="0"/>
              <a:t> </a:t>
            </a:r>
            <a:r>
              <a:rPr lang="en-US" dirty="0"/>
              <a:t>table is easier to scan than the one in </a:t>
            </a:r>
            <a:r>
              <a:rPr lang="en-US" dirty="0" err="1"/>
              <a:t>Redfin</a:t>
            </a:r>
            <a:r>
              <a:rPr lang="en-US" dirty="0"/>
              <a:t>, for </a:t>
            </a:r>
            <a:r>
              <a:rPr lang="en-US" dirty="0" smtClean="0"/>
              <a:t>instance. </a:t>
            </a:r>
          </a:p>
          <a:p>
            <a:r>
              <a:rPr lang="en-US" dirty="0" smtClean="0"/>
              <a:t> </a:t>
            </a:r>
          </a:p>
          <a:p>
            <a:endParaRPr lang="en-US" dirty="0"/>
          </a:p>
        </p:txBody>
      </p:sp>
    </p:spTree>
    <p:extLst>
      <p:ext uri="{BB962C8B-B14F-4D97-AF65-F5344CB8AC3E}">
        <p14:creationId xmlns:p14="http://schemas.microsoft.com/office/powerpoint/2010/main" val="914800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35.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42" y="0"/>
            <a:ext cx="7884516" cy="6858000"/>
          </a:xfrm>
          <a:prstGeom prst="rect">
            <a:avLst/>
          </a:prstGeom>
        </p:spPr>
      </p:pic>
    </p:spTree>
    <p:extLst>
      <p:ext uri="{BB962C8B-B14F-4D97-AF65-F5344CB8AC3E}">
        <p14:creationId xmlns:p14="http://schemas.microsoft.com/office/powerpoint/2010/main" val="132629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6941" y="5856941"/>
            <a:ext cx="8038353" cy="923330"/>
          </a:xfrm>
          <a:prstGeom prst="rect">
            <a:avLst/>
          </a:prstGeom>
          <a:noFill/>
        </p:spPr>
        <p:txBody>
          <a:bodyPr wrap="square" rtlCol="0">
            <a:spAutoFit/>
          </a:bodyPr>
          <a:lstStyle/>
          <a:p>
            <a:r>
              <a:rPr lang="en-US" dirty="0" err="1"/>
              <a:t>Realtor.com</a:t>
            </a:r>
            <a:r>
              <a:rPr lang="en-US" dirty="0"/>
              <a:t> compared to </a:t>
            </a:r>
            <a:r>
              <a:rPr lang="en-US" dirty="0" err="1"/>
              <a:t>Redfin</a:t>
            </a:r>
            <a:r>
              <a:rPr lang="en-US" dirty="0"/>
              <a:t> for Android: design and alignment are critical in </a:t>
            </a:r>
            <a:r>
              <a:rPr lang="en-US" dirty="0" err="1"/>
              <a:t>headerless</a:t>
            </a:r>
            <a:r>
              <a:rPr lang="en-US" dirty="0"/>
              <a:t> </a:t>
            </a:r>
            <a:r>
              <a:rPr lang="en-US" dirty="0" smtClean="0"/>
              <a:t>Tables.</a:t>
            </a:r>
          </a:p>
          <a:p>
            <a:endParaRPr lang="en-US" dirty="0"/>
          </a:p>
        </p:txBody>
      </p:sp>
      <p:pic>
        <p:nvPicPr>
          <p:cNvPr id="3" name="Picture 2" descr="Screen Shot 2014-11-06 at 8.36.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136" y="0"/>
            <a:ext cx="6931728" cy="5982042"/>
          </a:xfrm>
          <a:prstGeom prst="rect">
            <a:avLst/>
          </a:prstGeom>
        </p:spPr>
      </p:pic>
    </p:spTree>
    <p:extLst>
      <p:ext uri="{BB962C8B-B14F-4D97-AF65-F5344CB8AC3E}">
        <p14:creationId xmlns:p14="http://schemas.microsoft.com/office/powerpoint/2010/main" val="426839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05647" y="1075765"/>
            <a:ext cx="6813177" cy="3416320"/>
          </a:xfrm>
          <a:prstGeom prst="rect">
            <a:avLst/>
          </a:prstGeom>
          <a:noFill/>
        </p:spPr>
        <p:txBody>
          <a:bodyPr wrap="square" rtlCol="0">
            <a:spAutoFit/>
          </a:bodyPr>
          <a:lstStyle/>
          <a:p>
            <a:r>
              <a:rPr lang="en-US" dirty="0"/>
              <a:t>Fixed Column </a:t>
            </a:r>
            <a:endParaRPr lang="en-US" dirty="0" smtClean="0"/>
          </a:p>
          <a:p>
            <a:endParaRPr lang="en-US" dirty="0" smtClean="0"/>
          </a:p>
          <a:p>
            <a:r>
              <a:rPr lang="en-US" dirty="0"/>
              <a:t>For larger tables, the Fixed Column pattern may be a viable </a:t>
            </a:r>
            <a:r>
              <a:rPr lang="en-US" dirty="0" smtClean="0"/>
              <a:t>solution. </a:t>
            </a:r>
            <a:r>
              <a:rPr lang="en-US" dirty="0"/>
              <a:t>In the examples from </a:t>
            </a:r>
            <a:r>
              <a:rPr lang="en-US" dirty="0" err="1"/>
              <a:t>Roambi</a:t>
            </a:r>
            <a:r>
              <a:rPr lang="en-US" dirty="0"/>
              <a:t> and Fidelity, when the user is not </a:t>
            </a:r>
            <a:r>
              <a:rPr lang="en-US" dirty="0" smtClean="0"/>
              <a:t>scrolling </a:t>
            </a:r>
            <a:r>
              <a:rPr lang="en-US" dirty="0"/>
              <a:t>vertically, the leftmost column is fixed and the other columns swipe side-to-</a:t>
            </a:r>
            <a:r>
              <a:rPr lang="en-US" dirty="0" smtClean="0"/>
              <a:t>side. </a:t>
            </a:r>
          </a:p>
          <a:p>
            <a:endParaRPr lang="en-US" dirty="0"/>
          </a:p>
          <a:p>
            <a:r>
              <a:rPr lang="en-US" dirty="0" smtClean="0"/>
              <a:t>In </a:t>
            </a:r>
            <a:r>
              <a:rPr lang="en-US" dirty="0" err="1"/>
              <a:t>Roambi’s</a:t>
            </a:r>
            <a:r>
              <a:rPr lang="en-US" dirty="0"/>
              <a:t> ultra-flat design, at first glance it’s a little difficult to see that the left column is fixed, but you can see that more information is available to the </a:t>
            </a:r>
            <a:r>
              <a:rPr lang="en-US" dirty="0" smtClean="0"/>
              <a:t>right. </a:t>
            </a:r>
            <a:r>
              <a:rPr lang="en-US" dirty="0"/>
              <a:t>Fidelity’s design helpfully includes visual affordance that the first column is fixed and </a:t>
            </a:r>
            <a:r>
              <a:rPr lang="en-US" dirty="0" smtClean="0"/>
              <a:t>sorted. </a:t>
            </a:r>
          </a:p>
          <a:p>
            <a:endParaRPr lang="en-US" dirty="0"/>
          </a:p>
        </p:txBody>
      </p:sp>
    </p:spTree>
    <p:extLst>
      <p:ext uri="{BB962C8B-B14F-4D97-AF65-F5344CB8AC3E}">
        <p14:creationId xmlns:p14="http://schemas.microsoft.com/office/powerpoint/2010/main" val="2465310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37.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64" y="0"/>
            <a:ext cx="7839272" cy="6858000"/>
          </a:xfrm>
          <a:prstGeom prst="rect">
            <a:avLst/>
          </a:prstGeom>
        </p:spPr>
      </p:pic>
    </p:spTree>
    <p:extLst>
      <p:ext uri="{BB962C8B-B14F-4D97-AF65-F5344CB8AC3E}">
        <p14:creationId xmlns:p14="http://schemas.microsoft.com/office/powerpoint/2010/main" val="357667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38.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35" y="0"/>
            <a:ext cx="7854930" cy="6858000"/>
          </a:xfrm>
          <a:prstGeom prst="rect">
            <a:avLst/>
          </a:prstGeom>
        </p:spPr>
      </p:pic>
    </p:spTree>
    <p:extLst>
      <p:ext uri="{BB962C8B-B14F-4D97-AF65-F5344CB8AC3E}">
        <p14:creationId xmlns:p14="http://schemas.microsoft.com/office/powerpoint/2010/main" val="2454014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2824" y="1045882"/>
            <a:ext cx="7724588" cy="3139321"/>
          </a:xfrm>
          <a:prstGeom prst="rect">
            <a:avLst/>
          </a:prstGeom>
          <a:noFill/>
        </p:spPr>
        <p:txBody>
          <a:bodyPr wrap="square" rtlCol="0">
            <a:spAutoFit/>
          </a:bodyPr>
          <a:lstStyle/>
          <a:p>
            <a:r>
              <a:rPr lang="en-US" dirty="0"/>
              <a:t>Overview plus </a:t>
            </a:r>
            <a:r>
              <a:rPr lang="en-US" dirty="0" smtClean="0"/>
              <a:t>Data</a:t>
            </a:r>
          </a:p>
          <a:p>
            <a:endParaRPr lang="en-US" dirty="0" smtClean="0"/>
          </a:p>
          <a:p>
            <a:r>
              <a:rPr lang="en-US" dirty="0"/>
              <a:t>The Overview plus Data pattern features a summary of the table’s </a:t>
            </a:r>
            <a:r>
              <a:rPr lang="en-US" dirty="0" smtClean="0"/>
              <a:t>content </a:t>
            </a:r>
            <a:r>
              <a:rPr lang="en-US" dirty="0"/>
              <a:t>displayed above the rows of </a:t>
            </a:r>
            <a:r>
              <a:rPr lang="en-US" dirty="0" smtClean="0"/>
              <a:t>data. </a:t>
            </a:r>
          </a:p>
          <a:p>
            <a:endParaRPr lang="en-US" dirty="0"/>
          </a:p>
          <a:p>
            <a:r>
              <a:rPr lang="en-US" dirty="0" smtClean="0"/>
              <a:t>This </a:t>
            </a:r>
            <a:r>
              <a:rPr lang="en-US" dirty="0"/>
              <a:t>is a common pattern in financial apps, but it’s useful in any app where the user wants to see totals or trends over </a:t>
            </a:r>
            <a:r>
              <a:rPr lang="en-US" dirty="0" smtClean="0"/>
              <a:t>time. </a:t>
            </a:r>
          </a:p>
          <a:p>
            <a:endParaRPr lang="en-US" dirty="0" smtClean="0"/>
          </a:p>
          <a:p>
            <a:r>
              <a:rPr lang="en-US" dirty="0" smtClean="0"/>
              <a:t>The </a:t>
            </a:r>
            <a:r>
              <a:rPr lang="en-US" dirty="0"/>
              <a:t>overview can be text but is most often a chart-style graphic, as shown in the following </a:t>
            </a:r>
            <a:r>
              <a:rPr lang="en-US" dirty="0" smtClean="0"/>
              <a:t>examples. </a:t>
            </a:r>
          </a:p>
          <a:p>
            <a:endParaRPr lang="en-US" dirty="0"/>
          </a:p>
        </p:txBody>
      </p:sp>
    </p:spTree>
    <p:extLst>
      <p:ext uri="{BB962C8B-B14F-4D97-AF65-F5344CB8AC3E}">
        <p14:creationId xmlns:p14="http://schemas.microsoft.com/office/powerpoint/2010/main" val="115050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40.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0112"/>
            <a:ext cx="9144000" cy="5321300"/>
          </a:xfrm>
          <a:prstGeom prst="rect">
            <a:avLst/>
          </a:prstGeom>
        </p:spPr>
      </p:pic>
      <p:sp>
        <p:nvSpPr>
          <p:cNvPr id="3" name="TextBox 2"/>
          <p:cNvSpPr txBox="1"/>
          <p:nvPr/>
        </p:nvSpPr>
        <p:spPr>
          <a:xfrm>
            <a:off x="328706" y="6211669"/>
            <a:ext cx="8142941" cy="646331"/>
          </a:xfrm>
          <a:prstGeom prst="rect">
            <a:avLst/>
          </a:prstGeom>
          <a:noFill/>
        </p:spPr>
        <p:txBody>
          <a:bodyPr wrap="square" rtlCol="0">
            <a:spAutoFit/>
          </a:bodyPr>
          <a:lstStyle/>
          <a:p>
            <a:r>
              <a:rPr lang="en-US" dirty="0"/>
              <a:t>Personal Capital for </a:t>
            </a:r>
            <a:r>
              <a:rPr lang="en-US" dirty="0" err="1"/>
              <a:t>iOS</a:t>
            </a:r>
            <a:r>
              <a:rPr lang="en-US" dirty="0"/>
              <a:t> and </a:t>
            </a:r>
            <a:r>
              <a:rPr lang="en-US" dirty="0" err="1"/>
              <a:t>Runtastic</a:t>
            </a:r>
            <a:r>
              <a:rPr lang="en-US" dirty="0"/>
              <a:t> heart Rate for Android: Overviews plus Data </a:t>
            </a:r>
            <a:endParaRPr lang="en-US" dirty="0" smtClean="0"/>
          </a:p>
          <a:p>
            <a:endParaRPr lang="en-US" dirty="0"/>
          </a:p>
        </p:txBody>
      </p:sp>
    </p:spTree>
    <p:extLst>
      <p:ext uri="{BB962C8B-B14F-4D97-AF65-F5344CB8AC3E}">
        <p14:creationId xmlns:p14="http://schemas.microsoft.com/office/powerpoint/2010/main" val="3587040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3530" y="2091765"/>
            <a:ext cx="8456706" cy="2031325"/>
          </a:xfrm>
          <a:prstGeom prst="rect">
            <a:avLst/>
          </a:prstGeom>
          <a:noFill/>
        </p:spPr>
        <p:txBody>
          <a:bodyPr wrap="square" rtlCol="0">
            <a:spAutoFit/>
          </a:bodyPr>
          <a:lstStyle/>
          <a:p>
            <a:r>
              <a:rPr lang="en-US" dirty="0"/>
              <a:t>Grouped Rows </a:t>
            </a:r>
            <a:endParaRPr lang="en-US" dirty="0" smtClean="0"/>
          </a:p>
          <a:p>
            <a:endParaRPr lang="en-US" dirty="0" smtClean="0"/>
          </a:p>
          <a:p>
            <a:r>
              <a:rPr lang="en-US" dirty="0"/>
              <a:t>Row grouping can make it easier to read a table’s </a:t>
            </a:r>
            <a:r>
              <a:rPr lang="en-US" dirty="0" smtClean="0"/>
              <a:t>data. </a:t>
            </a:r>
          </a:p>
          <a:p>
            <a:endParaRPr lang="en-US" dirty="0"/>
          </a:p>
          <a:p>
            <a:r>
              <a:rPr lang="en-US" dirty="0" smtClean="0"/>
              <a:t>Grouped </a:t>
            </a:r>
            <a:r>
              <a:rPr lang="en-US" dirty="0"/>
              <a:t>Rows might serve as section headers, like transactions grouped by year (as in the Zillow Mortgage Calculator) or by category (as in Mint</a:t>
            </a:r>
            <a:r>
              <a:rPr lang="en-US" dirty="0" smtClean="0"/>
              <a:t>). </a:t>
            </a:r>
          </a:p>
          <a:p>
            <a:endParaRPr lang="en-US" dirty="0"/>
          </a:p>
        </p:txBody>
      </p:sp>
    </p:spTree>
    <p:extLst>
      <p:ext uri="{BB962C8B-B14F-4D97-AF65-F5344CB8AC3E}">
        <p14:creationId xmlns:p14="http://schemas.microsoft.com/office/powerpoint/2010/main" val="940386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4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68" y="0"/>
            <a:ext cx="7788265" cy="6858000"/>
          </a:xfrm>
          <a:prstGeom prst="rect">
            <a:avLst/>
          </a:prstGeom>
        </p:spPr>
      </p:pic>
    </p:spTree>
    <p:extLst>
      <p:ext uri="{BB962C8B-B14F-4D97-AF65-F5344CB8AC3E}">
        <p14:creationId xmlns:p14="http://schemas.microsoft.com/office/powerpoint/2010/main" val="105198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5828" y="1426892"/>
            <a:ext cx="6964139" cy="2862323"/>
          </a:xfrm>
          <a:prstGeom prst="rect">
            <a:avLst/>
          </a:prstGeom>
          <a:noFill/>
        </p:spPr>
        <p:txBody>
          <a:bodyPr wrap="square" rtlCol="0">
            <a:spAutoFit/>
          </a:bodyPr>
          <a:lstStyle/>
          <a:p>
            <a:r>
              <a:rPr lang="en-US" dirty="0"/>
              <a:t>Displaying tabular data in mobile presents a challenge </a:t>
            </a:r>
            <a:r>
              <a:rPr lang="en-US" i="1" dirty="0"/>
              <a:t>and </a:t>
            </a:r>
            <a:r>
              <a:rPr lang="en-US" dirty="0"/>
              <a:t>an </a:t>
            </a:r>
            <a:r>
              <a:rPr lang="en-US" dirty="0" smtClean="0"/>
              <a:t>opportunity. </a:t>
            </a:r>
          </a:p>
          <a:p>
            <a:endParaRPr lang="en-US" dirty="0"/>
          </a:p>
          <a:p>
            <a:r>
              <a:rPr lang="en-US" dirty="0" smtClean="0"/>
              <a:t>The </a:t>
            </a:r>
            <a:r>
              <a:rPr lang="en-US" dirty="0"/>
              <a:t>challenge is finding usable ways to display the data on small </a:t>
            </a:r>
            <a:r>
              <a:rPr lang="en-US" dirty="0" smtClean="0"/>
              <a:t>screens. </a:t>
            </a:r>
          </a:p>
          <a:p>
            <a:endParaRPr lang="en-US" dirty="0"/>
          </a:p>
          <a:p>
            <a:r>
              <a:rPr lang="en-US" dirty="0" smtClean="0"/>
              <a:t>The </a:t>
            </a:r>
            <a:r>
              <a:rPr lang="en-US" dirty="0"/>
              <a:t>opportunity is that we can take a more critical view of the data to determine what the user really needs to take away from it, and then develop creative solutions to display the data so that it will be even more </a:t>
            </a:r>
            <a:r>
              <a:rPr lang="en-US" dirty="0" smtClean="0"/>
              <a:t>useful. </a:t>
            </a:r>
          </a:p>
          <a:p>
            <a:endParaRPr lang="en-US" dirty="0"/>
          </a:p>
        </p:txBody>
      </p:sp>
    </p:spTree>
    <p:extLst>
      <p:ext uri="{BB962C8B-B14F-4D97-AF65-F5344CB8AC3E}">
        <p14:creationId xmlns:p14="http://schemas.microsoft.com/office/powerpoint/2010/main" val="2168427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6941" y="1464235"/>
            <a:ext cx="7067177" cy="1754327"/>
          </a:xfrm>
          <a:prstGeom prst="rect">
            <a:avLst/>
          </a:prstGeom>
          <a:noFill/>
        </p:spPr>
        <p:txBody>
          <a:bodyPr wrap="square" rtlCol="0">
            <a:spAutoFit/>
          </a:bodyPr>
          <a:lstStyle/>
          <a:p>
            <a:r>
              <a:rPr lang="en-US" dirty="0"/>
              <a:t>Table with Visual Indicators </a:t>
            </a:r>
            <a:endParaRPr lang="en-US" dirty="0" smtClean="0"/>
          </a:p>
          <a:p>
            <a:endParaRPr lang="en-US" dirty="0" smtClean="0"/>
          </a:p>
          <a:p>
            <a:r>
              <a:rPr lang="en-US" dirty="0"/>
              <a:t>In the Table with Visual Indicators pattern, </a:t>
            </a:r>
            <a:r>
              <a:rPr lang="en-US" dirty="0" err="1"/>
              <a:t>Sparklines</a:t>
            </a:r>
            <a:r>
              <a:rPr lang="en-US" dirty="0"/>
              <a:t> and icons can enhance the table’s information display, but you must be careful not to overload the table with chart junk, like in the Sleep Charts </a:t>
            </a:r>
            <a:r>
              <a:rPr lang="en-US" dirty="0" smtClean="0"/>
              <a:t>design. </a:t>
            </a:r>
          </a:p>
          <a:p>
            <a:endParaRPr lang="en-US" dirty="0"/>
          </a:p>
        </p:txBody>
      </p:sp>
    </p:spTree>
    <p:extLst>
      <p:ext uri="{BB962C8B-B14F-4D97-AF65-F5344CB8AC3E}">
        <p14:creationId xmlns:p14="http://schemas.microsoft.com/office/powerpoint/2010/main" val="322179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43.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01" y="0"/>
            <a:ext cx="8019799" cy="6858000"/>
          </a:xfrm>
          <a:prstGeom prst="rect">
            <a:avLst/>
          </a:prstGeom>
        </p:spPr>
      </p:pic>
    </p:spTree>
    <p:extLst>
      <p:ext uri="{BB962C8B-B14F-4D97-AF65-F5344CB8AC3E}">
        <p14:creationId xmlns:p14="http://schemas.microsoft.com/office/powerpoint/2010/main" val="3002410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44.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53" y="0"/>
            <a:ext cx="6781694" cy="6858000"/>
          </a:xfrm>
          <a:prstGeom prst="rect">
            <a:avLst/>
          </a:prstGeom>
        </p:spPr>
      </p:pic>
    </p:spTree>
    <p:extLst>
      <p:ext uri="{BB962C8B-B14F-4D97-AF65-F5344CB8AC3E}">
        <p14:creationId xmlns:p14="http://schemas.microsoft.com/office/powerpoint/2010/main" val="1085590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44.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 y="0"/>
            <a:ext cx="7955280" cy="6858000"/>
          </a:xfrm>
          <a:prstGeom prst="rect">
            <a:avLst/>
          </a:prstGeom>
        </p:spPr>
      </p:pic>
    </p:spTree>
    <p:extLst>
      <p:ext uri="{BB962C8B-B14F-4D97-AF65-F5344CB8AC3E}">
        <p14:creationId xmlns:p14="http://schemas.microsoft.com/office/powerpoint/2010/main" val="2703323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0353" y="2061883"/>
            <a:ext cx="6663764" cy="2031325"/>
          </a:xfrm>
          <a:prstGeom prst="rect">
            <a:avLst/>
          </a:prstGeom>
          <a:noFill/>
        </p:spPr>
        <p:txBody>
          <a:bodyPr wrap="square" rtlCol="0">
            <a:spAutoFit/>
          </a:bodyPr>
          <a:lstStyle/>
          <a:p>
            <a:r>
              <a:rPr lang="en-US" dirty="0"/>
              <a:t>Choose Visual Indicators that are immediately recognizable, and once again, avoid using icons </a:t>
            </a:r>
            <a:r>
              <a:rPr lang="en-US" dirty="0" smtClean="0"/>
              <a:t>gratuitously. </a:t>
            </a:r>
          </a:p>
          <a:p>
            <a:endParaRPr lang="en-US" dirty="0"/>
          </a:p>
          <a:p>
            <a:r>
              <a:rPr lang="en-US" dirty="0" smtClean="0"/>
              <a:t>Compare </a:t>
            </a:r>
            <a:r>
              <a:rPr lang="en-US" dirty="0"/>
              <a:t>the last two versions of PayPal for </a:t>
            </a:r>
            <a:r>
              <a:rPr lang="en-US" dirty="0" err="1" smtClean="0"/>
              <a:t>iOS</a:t>
            </a:r>
            <a:r>
              <a:rPr lang="en-US" dirty="0" smtClean="0"/>
              <a:t>. </a:t>
            </a:r>
            <a:r>
              <a:rPr lang="en-US" dirty="0"/>
              <a:t>The newer </a:t>
            </a:r>
            <a:r>
              <a:rPr lang="en-US" dirty="0" err="1"/>
              <a:t>iOS</a:t>
            </a:r>
            <a:r>
              <a:rPr lang="en-US" dirty="0"/>
              <a:t> 7 design has more space for the trans- action content without the excess </a:t>
            </a:r>
            <a:r>
              <a:rPr lang="en-US" dirty="0" smtClean="0"/>
              <a:t>icons. </a:t>
            </a:r>
          </a:p>
          <a:p>
            <a:endParaRPr lang="en-US" dirty="0"/>
          </a:p>
        </p:txBody>
      </p:sp>
    </p:spTree>
    <p:extLst>
      <p:ext uri="{BB962C8B-B14F-4D97-AF65-F5344CB8AC3E}">
        <p14:creationId xmlns:p14="http://schemas.microsoft.com/office/powerpoint/2010/main" val="1485476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5957" y="6081058"/>
            <a:ext cx="7372087" cy="646331"/>
          </a:xfrm>
          <a:prstGeom prst="rect">
            <a:avLst/>
          </a:prstGeom>
          <a:noFill/>
        </p:spPr>
        <p:txBody>
          <a:bodyPr wrap="square" rtlCol="0">
            <a:spAutoFit/>
          </a:bodyPr>
          <a:lstStyle/>
          <a:p>
            <a:r>
              <a:rPr lang="en-US" dirty="0"/>
              <a:t>PayPal for </a:t>
            </a:r>
            <a:r>
              <a:rPr lang="en-US" dirty="0" err="1"/>
              <a:t>iOS</a:t>
            </a:r>
            <a:r>
              <a:rPr lang="en-US" dirty="0"/>
              <a:t> 6 and </a:t>
            </a:r>
            <a:r>
              <a:rPr lang="en-US" dirty="0" err="1"/>
              <a:t>iOS</a:t>
            </a:r>
            <a:r>
              <a:rPr lang="en-US" dirty="0"/>
              <a:t> 7: newer design loses the icons and gains readability </a:t>
            </a:r>
            <a:endParaRPr lang="en-US" dirty="0" smtClean="0"/>
          </a:p>
          <a:p>
            <a:endParaRPr lang="en-US" dirty="0"/>
          </a:p>
        </p:txBody>
      </p:sp>
      <p:pic>
        <p:nvPicPr>
          <p:cNvPr id="3" name="Picture 2" descr="Screen Shot 2014-11-06 at 8.45.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620" y="0"/>
            <a:ext cx="6974761" cy="6081059"/>
          </a:xfrm>
          <a:prstGeom prst="rect">
            <a:avLst/>
          </a:prstGeom>
        </p:spPr>
      </p:pic>
    </p:spTree>
    <p:extLst>
      <p:ext uri="{BB962C8B-B14F-4D97-AF65-F5344CB8AC3E}">
        <p14:creationId xmlns:p14="http://schemas.microsoft.com/office/powerpoint/2010/main" val="1646574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0824" y="1075765"/>
            <a:ext cx="7276352" cy="4247317"/>
          </a:xfrm>
          <a:prstGeom prst="rect">
            <a:avLst/>
          </a:prstGeom>
          <a:noFill/>
        </p:spPr>
        <p:txBody>
          <a:bodyPr wrap="square" rtlCol="0">
            <a:spAutoFit/>
          </a:bodyPr>
          <a:lstStyle/>
          <a:p>
            <a:r>
              <a:rPr lang="en-US" dirty="0"/>
              <a:t>Editable Table </a:t>
            </a:r>
            <a:endParaRPr lang="en-US" dirty="0" smtClean="0"/>
          </a:p>
          <a:p>
            <a:endParaRPr lang="en-US" dirty="0" smtClean="0"/>
          </a:p>
          <a:p>
            <a:r>
              <a:rPr lang="en-US" dirty="0"/>
              <a:t>Editable Tables in mobile interfaces are found almost exclusively in spreadsheet applications like Microsoft Office, Google Drive, and Numbers . Many of the same guidelines for Editable Tables on the Web apply to mobile: </a:t>
            </a:r>
            <a:endParaRPr lang="en-US" dirty="0" smtClean="0"/>
          </a:p>
          <a:p>
            <a:pPr lvl="1"/>
            <a:r>
              <a:rPr lang="en-US" dirty="0"/>
              <a:t>Clearly indicate the cell and/or row </a:t>
            </a:r>
            <a:r>
              <a:rPr lang="en-US" dirty="0" smtClean="0"/>
              <a:t>selected. </a:t>
            </a:r>
            <a:endParaRPr lang="en-US" dirty="0"/>
          </a:p>
          <a:p>
            <a:pPr lvl="1"/>
            <a:endParaRPr lang="en-US" dirty="0" smtClean="0"/>
          </a:p>
          <a:p>
            <a:pPr lvl="1"/>
            <a:r>
              <a:rPr lang="en-US" dirty="0" smtClean="0"/>
              <a:t>If </a:t>
            </a:r>
            <a:r>
              <a:rPr lang="en-US" dirty="0"/>
              <a:t>there is a specific format for the cell, offer the appropriate editor </a:t>
            </a:r>
          </a:p>
          <a:p>
            <a:pPr lvl="1"/>
            <a:r>
              <a:rPr lang="en-US" dirty="0"/>
              <a:t>(selector, spinner, color picker, date picker, </a:t>
            </a:r>
            <a:r>
              <a:rPr lang="en-US" dirty="0" err="1"/>
              <a:t>etc</a:t>
            </a:r>
            <a:r>
              <a:rPr lang="en-US" dirty="0"/>
              <a:t> .</a:t>
            </a:r>
            <a:r>
              <a:rPr lang="en-US" dirty="0" smtClean="0"/>
              <a:t>).</a:t>
            </a:r>
          </a:p>
          <a:p>
            <a:pPr lvl="1"/>
            <a:r>
              <a:rPr lang="en-US" dirty="0" smtClean="0"/>
              <a:t> </a:t>
            </a:r>
            <a:endParaRPr lang="en-US" dirty="0"/>
          </a:p>
          <a:p>
            <a:pPr lvl="1"/>
            <a:r>
              <a:rPr lang="en-US" dirty="0"/>
              <a:t>It’s not necessary to provide confirmation feedback with each change, unless the change prompts an error message; otherwise, provide confirmations just on </a:t>
            </a:r>
            <a:r>
              <a:rPr lang="en-US" dirty="0" smtClean="0"/>
              <a:t>Save. </a:t>
            </a:r>
            <a:endParaRPr lang="en-US" dirty="0"/>
          </a:p>
          <a:p>
            <a:endParaRPr lang="en-US" dirty="0"/>
          </a:p>
        </p:txBody>
      </p:sp>
    </p:spTree>
    <p:extLst>
      <p:ext uri="{BB962C8B-B14F-4D97-AF65-F5344CB8AC3E}">
        <p14:creationId xmlns:p14="http://schemas.microsoft.com/office/powerpoint/2010/main" val="369090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4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328" y="179292"/>
            <a:ext cx="7001344" cy="5746936"/>
          </a:xfrm>
          <a:prstGeom prst="rect">
            <a:avLst/>
          </a:prstGeom>
        </p:spPr>
      </p:pic>
      <p:sp>
        <p:nvSpPr>
          <p:cNvPr id="4" name="TextBox 3"/>
          <p:cNvSpPr txBox="1"/>
          <p:nvPr/>
        </p:nvSpPr>
        <p:spPr>
          <a:xfrm>
            <a:off x="806824" y="6170706"/>
            <a:ext cx="7425764" cy="923330"/>
          </a:xfrm>
          <a:prstGeom prst="rect">
            <a:avLst/>
          </a:prstGeom>
          <a:noFill/>
        </p:spPr>
        <p:txBody>
          <a:bodyPr wrap="square" rtlCol="0">
            <a:spAutoFit/>
          </a:bodyPr>
          <a:lstStyle/>
          <a:p>
            <a:r>
              <a:rPr lang="en-US" dirty="0"/>
              <a:t>In Office for Windows Phone, single-tapping a cell presents cell menu </a:t>
            </a:r>
            <a:r>
              <a:rPr lang="en-US" dirty="0" smtClean="0"/>
              <a:t>options. </a:t>
            </a:r>
            <a:r>
              <a:rPr lang="en-US" dirty="0"/>
              <a:t>Tapping the function icon (the </a:t>
            </a:r>
            <a:r>
              <a:rPr lang="en-US" i="1" dirty="0" err="1"/>
              <a:t>fx</a:t>
            </a:r>
            <a:r>
              <a:rPr lang="en-US" i="1" dirty="0"/>
              <a:t> </a:t>
            </a:r>
            <a:r>
              <a:rPr lang="en-US" dirty="0"/>
              <a:t>at the top left) opens the functions </a:t>
            </a:r>
            <a:r>
              <a:rPr lang="en-US" dirty="0" smtClean="0"/>
              <a:t>menu. </a:t>
            </a:r>
          </a:p>
          <a:p>
            <a:endParaRPr lang="en-US" dirty="0"/>
          </a:p>
        </p:txBody>
      </p:sp>
    </p:spTree>
    <p:extLst>
      <p:ext uri="{BB962C8B-B14F-4D97-AF65-F5344CB8AC3E}">
        <p14:creationId xmlns:p14="http://schemas.microsoft.com/office/powerpoint/2010/main" val="428302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1647" y="1135530"/>
            <a:ext cx="7440706" cy="2585323"/>
          </a:xfrm>
          <a:prstGeom prst="rect">
            <a:avLst/>
          </a:prstGeom>
          <a:noFill/>
        </p:spPr>
        <p:txBody>
          <a:bodyPr wrap="square" rtlCol="0">
            <a:spAutoFit/>
          </a:bodyPr>
          <a:lstStyle/>
          <a:p>
            <a:r>
              <a:rPr lang="en-US" dirty="0"/>
              <a:t>Unlike on the desktop, however, Editable Tables on mobile devices are not appropriate for extensive data entry, mainly because mobile </a:t>
            </a:r>
            <a:r>
              <a:rPr lang="en-US" dirty="0" smtClean="0"/>
              <a:t>keyboards </a:t>
            </a:r>
            <a:r>
              <a:rPr lang="en-US" dirty="0"/>
              <a:t>don’t support screen </a:t>
            </a:r>
            <a:r>
              <a:rPr lang="en-US" dirty="0" smtClean="0"/>
              <a:t>navigation. </a:t>
            </a:r>
            <a:r>
              <a:rPr lang="en-US" dirty="0"/>
              <a:t>Specifically, you can’t tab from cell to </a:t>
            </a:r>
            <a:r>
              <a:rPr lang="en-US" dirty="0" smtClean="0"/>
              <a:t>cell.</a:t>
            </a:r>
          </a:p>
          <a:p>
            <a:endParaRPr lang="en-US" dirty="0"/>
          </a:p>
          <a:p>
            <a:r>
              <a:rPr lang="en-US" dirty="0"/>
              <a:t>Follow web and desktop design best practices for Editable Tables where appropriate, but avoid using Editable Tables for bulk data entry, or where extensive editing could be necessary. </a:t>
            </a:r>
            <a:endParaRPr lang="en-US" dirty="0" smtClean="0"/>
          </a:p>
          <a:p>
            <a:r>
              <a:rPr lang="en-US" dirty="0" smtClean="0"/>
              <a:t> </a:t>
            </a:r>
          </a:p>
          <a:p>
            <a:endParaRPr lang="en-US" dirty="0"/>
          </a:p>
        </p:txBody>
      </p:sp>
    </p:spTree>
    <p:extLst>
      <p:ext uri="{BB962C8B-B14F-4D97-AF65-F5344CB8AC3E}">
        <p14:creationId xmlns:p14="http://schemas.microsoft.com/office/powerpoint/2010/main" val="3000904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49.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42" y="0"/>
            <a:ext cx="7884516" cy="6858000"/>
          </a:xfrm>
          <a:prstGeom prst="rect">
            <a:avLst/>
          </a:prstGeom>
        </p:spPr>
      </p:pic>
    </p:spTree>
    <p:extLst>
      <p:ext uri="{BB962C8B-B14F-4D97-AF65-F5344CB8AC3E}">
        <p14:creationId xmlns:p14="http://schemas.microsoft.com/office/powerpoint/2010/main" val="259200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1766" y="5379383"/>
            <a:ext cx="7092576" cy="1200329"/>
          </a:xfrm>
          <a:prstGeom prst="rect">
            <a:avLst/>
          </a:prstGeom>
          <a:noFill/>
        </p:spPr>
        <p:txBody>
          <a:bodyPr wrap="square" rtlCol="0">
            <a:spAutoFit/>
          </a:bodyPr>
          <a:lstStyle/>
          <a:p>
            <a:r>
              <a:rPr lang="en-US" dirty="0" smtClean="0"/>
              <a:t>A long </a:t>
            </a:r>
            <a:r>
              <a:rPr lang="en-US" dirty="0"/>
              <a:t>table of student test results can be better represented as a chart that users can drill into to see all students who scored in a certain band of the bell </a:t>
            </a:r>
            <a:r>
              <a:rPr lang="en-US" dirty="0" smtClean="0"/>
              <a:t>curve. </a:t>
            </a:r>
          </a:p>
          <a:p>
            <a:endParaRPr lang="en-US" dirty="0"/>
          </a:p>
        </p:txBody>
      </p:sp>
      <p:pic>
        <p:nvPicPr>
          <p:cNvPr id="3" name="Picture 2" descr="Screen Shot 2014-11-06 at 8.24.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331"/>
            <a:ext cx="9144000" cy="4890052"/>
          </a:xfrm>
          <a:prstGeom prst="rect">
            <a:avLst/>
          </a:prstGeom>
        </p:spPr>
      </p:pic>
    </p:spTree>
    <p:extLst>
      <p:ext uri="{BB962C8B-B14F-4D97-AF65-F5344CB8AC3E}">
        <p14:creationId xmlns:p14="http://schemas.microsoft.com/office/powerpoint/2010/main" val="719030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54.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5699"/>
            <a:ext cx="9144000" cy="5326602"/>
          </a:xfrm>
          <a:prstGeom prst="rect">
            <a:avLst/>
          </a:prstGeom>
        </p:spPr>
      </p:pic>
    </p:spTree>
    <p:extLst>
      <p:ext uri="{BB962C8B-B14F-4D97-AF65-F5344CB8AC3E}">
        <p14:creationId xmlns:p14="http://schemas.microsoft.com/office/powerpoint/2010/main" val="1315460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56.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762000"/>
            <a:ext cx="9093200" cy="5334000"/>
          </a:xfrm>
          <a:prstGeom prst="rect">
            <a:avLst/>
          </a:prstGeom>
        </p:spPr>
      </p:pic>
    </p:spTree>
    <p:extLst>
      <p:ext uri="{BB962C8B-B14F-4D97-AF65-F5344CB8AC3E}">
        <p14:creationId xmlns:p14="http://schemas.microsoft.com/office/powerpoint/2010/main" val="392581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1976" y="5945990"/>
            <a:ext cx="7306637" cy="923330"/>
          </a:xfrm>
          <a:prstGeom prst="rect">
            <a:avLst/>
          </a:prstGeom>
          <a:noFill/>
        </p:spPr>
        <p:txBody>
          <a:bodyPr wrap="square" rtlCol="0">
            <a:spAutoFit/>
          </a:bodyPr>
          <a:lstStyle/>
          <a:p>
            <a:r>
              <a:rPr lang="en-US" dirty="0"/>
              <a:t>And for an alternate view of the information, we can provide a </a:t>
            </a:r>
            <a:r>
              <a:rPr lang="en-US" dirty="0" err="1"/>
              <a:t>Headerless</a:t>
            </a:r>
            <a:r>
              <a:rPr lang="en-US" dirty="0"/>
              <a:t> Table with Dynamic Search for quickly accessing a specific student’s </a:t>
            </a:r>
            <a:r>
              <a:rPr lang="en-US" dirty="0" smtClean="0"/>
              <a:t>results. </a:t>
            </a:r>
          </a:p>
          <a:p>
            <a:endParaRPr lang="en-US" dirty="0"/>
          </a:p>
        </p:txBody>
      </p:sp>
      <p:pic>
        <p:nvPicPr>
          <p:cNvPr id="3" name="Picture 2" descr="Screen Shot 2014-11-06 at 8.26.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236" y="491170"/>
            <a:ext cx="6723529" cy="4993155"/>
          </a:xfrm>
          <a:prstGeom prst="rect">
            <a:avLst/>
          </a:prstGeom>
        </p:spPr>
      </p:pic>
    </p:spTree>
    <p:extLst>
      <p:ext uri="{BB962C8B-B14F-4D97-AF65-F5344CB8AC3E}">
        <p14:creationId xmlns:p14="http://schemas.microsoft.com/office/powerpoint/2010/main" val="1084293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0412" y="1524000"/>
            <a:ext cx="5543176" cy="1200329"/>
          </a:xfrm>
          <a:prstGeom prst="rect">
            <a:avLst/>
          </a:prstGeom>
          <a:noFill/>
        </p:spPr>
        <p:txBody>
          <a:bodyPr wrap="square" rtlCol="0">
            <a:spAutoFit/>
          </a:bodyPr>
          <a:lstStyle/>
          <a:p>
            <a:r>
              <a:rPr lang="en-US" dirty="0"/>
              <a:t>Once you’ve identified the key data your app needs to display, check out the following table patterns for </a:t>
            </a:r>
            <a:r>
              <a:rPr lang="en-US" dirty="0" smtClean="0"/>
              <a:t>inspiration. </a:t>
            </a:r>
          </a:p>
          <a:p>
            <a:endParaRPr lang="en-US" dirty="0"/>
          </a:p>
        </p:txBody>
      </p:sp>
    </p:spTree>
    <p:extLst>
      <p:ext uri="{BB962C8B-B14F-4D97-AF65-F5344CB8AC3E}">
        <p14:creationId xmlns:p14="http://schemas.microsoft.com/office/powerpoint/2010/main" val="125535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825" y="1997839"/>
            <a:ext cx="8486588" cy="2862323"/>
          </a:xfrm>
          <a:prstGeom prst="rect">
            <a:avLst/>
          </a:prstGeom>
          <a:noFill/>
        </p:spPr>
        <p:txBody>
          <a:bodyPr wrap="square" rtlCol="0">
            <a:spAutoFit/>
          </a:bodyPr>
          <a:lstStyle/>
          <a:p>
            <a:r>
              <a:rPr lang="en-US" dirty="0"/>
              <a:t>Basic </a:t>
            </a:r>
            <a:r>
              <a:rPr lang="en-US" dirty="0" smtClean="0"/>
              <a:t>Table</a:t>
            </a:r>
          </a:p>
          <a:p>
            <a:endParaRPr lang="en-US" dirty="0" smtClean="0"/>
          </a:p>
          <a:p>
            <a:r>
              <a:rPr lang="en-US" dirty="0"/>
              <a:t>The Basic Table pattern is just a standard table with fixed column </a:t>
            </a:r>
            <a:r>
              <a:rPr lang="en-US" dirty="0" smtClean="0"/>
              <a:t>headers </a:t>
            </a:r>
            <a:r>
              <a:rPr lang="en-US" dirty="0"/>
              <a:t>and a grid </a:t>
            </a:r>
            <a:r>
              <a:rPr lang="en-US" dirty="0" smtClean="0"/>
              <a:t>layout. </a:t>
            </a:r>
            <a:r>
              <a:rPr lang="en-US" dirty="0"/>
              <a:t>Alternating table row colors, also called </a:t>
            </a:r>
            <a:r>
              <a:rPr lang="en-US" i="1" dirty="0"/>
              <a:t>zebra striping</a:t>
            </a:r>
            <a:r>
              <a:rPr lang="en-US" dirty="0"/>
              <a:t>, or placing a thin horizontal line between rows may enhance </a:t>
            </a:r>
            <a:r>
              <a:rPr lang="en-US" dirty="0" smtClean="0"/>
              <a:t>readability. </a:t>
            </a:r>
          </a:p>
          <a:p>
            <a:endParaRPr lang="en-US" dirty="0" smtClean="0"/>
          </a:p>
          <a:p>
            <a:r>
              <a:rPr lang="en-US" dirty="0"/>
              <a:t>It’s now common to omit the vertical gridlines to reduce visual noise . That’s fine, but be sure to maintain column </a:t>
            </a:r>
            <a:r>
              <a:rPr lang="en-US" dirty="0" smtClean="0"/>
              <a:t>alignment. </a:t>
            </a:r>
            <a:r>
              <a:rPr lang="en-US" dirty="0"/>
              <a:t>To see why, compare the readability of the ESPN </a:t>
            </a:r>
            <a:r>
              <a:rPr lang="en-US" dirty="0" err="1"/>
              <a:t>SportsCenter</a:t>
            </a:r>
            <a:r>
              <a:rPr lang="en-US" dirty="0"/>
              <a:t> app with the table in Stock </a:t>
            </a:r>
            <a:r>
              <a:rPr lang="en-US" dirty="0" smtClean="0"/>
              <a:t>Trainer. </a:t>
            </a:r>
          </a:p>
          <a:p>
            <a:endParaRPr lang="en-US" dirty="0"/>
          </a:p>
        </p:txBody>
      </p:sp>
    </p:spTree>
    <p:extLst>
      <p:ext uri="{BB962C8B-B14F-4D97-AF65-F5344CB8AC3E}">
        <p14:creationId xmlns:p14="http://schemas.microsoft.com/office/powerpoint/2010/main" val="90030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29.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765" y="1218531"/>
            <a:ext cx="6484471" cy="5639469"/>
          </a:xfrm>
          <a:prstGeom prst="rect">
            <a:avLst/>
          </a:prstGeom>
        </p:spPr>
      </p:pic>
      <p:sp>
        <p:nvSpPr>
          <p:cNvPr id="3" name="TextBox 2"/>
          <p:cNvSpPr txBox="1"/>
          <p:nvPr/>
        </p:nvSpPr>
        <p:spPr>
          <a:xfrm>
            <a:off x="358588" y="239059"/>
            <a:ext cx="8471647" cy="1200329"/>
          </a:xfrm>
          <a:prstGeom prst="rect">
            <a:avLst/>
          </a:prstGeom>
          <a:noFill/>
        </p:spPr>
        <p:txBody>
          <a:bodyPr wrap="square" rtlCol="0">
            <a:spAutoFit/>
          </a:bodyPr>
          <a:lstStyle/>
          <a:p>
            <a:r>
              <a:rPr lang="en-US" dirty="0"/>
              <a:t>Avoid using dark gridlines; if you’re leaving out vertical gridlines, make sure the columns are aligned. Left-align text and right-align numbers. Consider an alternate pattern if there is too much information to fit on a single screen. </a:t>
            </a:r>
            <a:endParaRPr lang="en-US" dirty="0" smtClean="0"/>
          </a:p>
          <a:p>
            <a:endParaRPr lang="en-US" dirty="0"/>
          </a:p>
        </p:txBody>
      </p:sp>
    </p:spTree>
    <p:extLst>
      <p:ext uri="{BB962C8B-B14F-4D97-AF65-F5344CB8AC3E}">
        <p14:creationId xmlns:p14="http://schemas.microsoft.com/office/powerpoint/2010/main" val="3701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0471" y="1643529"/>
            <a:ext cx="6693647" cy="3416320"/>
          </a:xfrm>
          <a:prstGeom prst="rect">
            <a:avLst/>
          </a:prstGeom>
          <a:noFill/>
        </p:spPr>
        <p:txBody>
          <a:bodyPr wrap="square" rtlCol="0">
            <a:spAutoFit/>
          </a:bodyPr>
          <a:lstStyle/>
          <a:p>
            <a:r>
              <a:rPr lang="en-US" dirty="0" err="1"/>
              <a:t>Headerless</a:t>
            </a:r>
            <a:r>
              <a:rPr lang="en-US" dirty="0"/>
              <a:t> </a:t>
            </a:r>
            <a:r>
              <a:rPr lang="en-US" dirty="0" smtClean="0"/>
              <a:t>Table</a:t>
            </a:r>
          </a:p>
          <a:p>
            <a:endParaRPr lang="en-US" dirty="0" smtClean="0"/>
          </a:p>
          <a:p>
            <a:r>
              <a:rPr lang="en-US" dirty="0"/>
              <a:t>The </a:t>
            </a:r>
            <a:r>
              <a:rPr lang="en-US" dirty="0" err="1"/>
              <a:t>Headerless</a:t>
            </a:r>
            <a:r>
              <a:rPr lang="en-US" dirty="0"/>
              <a:t> Table is characterized by fat rows displaying multiple variables for an object, and no column </a:t>
            </a:r>
            <a:r>
              <a:rPr lang="en-US" dirty="0" smtClean="0"/>
              <a:t>labels. </a:t>
            </a:r>
          </a:p>
          <a:p>
            <a:endParaRPr lang="en-US" dirty="0"/>
          </a:p>
          <a:p>
            <a:r>
              <a:rPr lang="en-US" dirty="0" err="1"/>
              <a:t>Headerless</a:t>
            </a:r>
            <a:r>
              <a:rPr lang="en-US" dirty="0"/>
              <a:t> Tables are ideal for displaying collections of items (like inventory, recipes, albums, </a:t>
            </a:r>
            <a:r>
              <a:rPr lang="en-US" dirty="0" err="1"/>
              <a:t>etc</a:t>
            </a:r>
            <a:r>
              <a:rPr lang="en-US" dirty="0"/>
              <a:t> .) and search </a:t>
            </a:r>
            <a:r>
              <a:rPr lang="en-US" dirty="0" smtClean="0"/>
              <a:t>results. </a:t>
            </a:r>
          </a:p>
          <a:p>
            <a:endParaRPr lang="en-US" dirty="0"/>
          </a:p>
          <a:p>
            <a:r>
              <a:rPr lang="en-US" dirty="0" smtClean="0"/>
              <a:t>It </a:t>
            </a:r>
            <a:r>
              <a:rPr lang="en-US" dirty="0"/>
              <a:t>is common practice to make the row identifier—a key piece of information—stand </a:t>
            </a:r>
            <a:r>
              <a:rPr lang="en-US" dirty="0" smtClean="0"/>
              <a:t>out. </a:t>
            </a:r>
            <a:r>
              <a:rPr lang="en-US" dirty="0" err="1"/>
              <a:t>BillGuard</a:t>
            </a:r>
            <a:r>
              <a:rPr lang="en-US" dirty="0"/>
              <a:t> does this with icons, while Gas Guru uses a larger, darker </a:t>
            </a:r>
            <a:r>
              <a:rPr lang="en-US" dirty="0" smtClean="0"/>
              <a:t>font. </a:t>
            </a:r>
          </a:p>
          <a:p>
            <a:endParaRPr lang="en-US" dirty="0"/>
          </a:p>
        </p:txBody>
      </p:sp>
    </p:spTree>
    <p:extLst>
      <p:ext uri="{BB962C8B-B14F-4D97-AF65-F5344CB8AC3E}">
        <p14:creationId xmlns:p14="http://schemas.microsoft.com/office/powerpoint/2010/main" val="2961309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06 at 8.33.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40" y="0"/>
            <a:ext cx="8259720" cy="6858000"/>
          </a:xfrm>
          <a:prstGeom prst="rect">
            <a:avLst/>
          </a:prstGeom>
        </p:spPr>
      </p:pic>
    </p:spTree>
    <p:extLst>
      <p:ext uri="{BB962C8B-B14F-4D97-AF65-F5344CB8AC3E}">
        <p14:creationId xmlns:p14="http://schemas.microsoft.com/office/powerpoint/2010/main" val="2841203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TotalTime>
  <Words>1001</Words>
  <Application>Microsoft Macintosh PowerPoint</Application>
  <PresentationFormat>On-screen Show (4:3)</PresentationFormat>
  <Paragraphs>66</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AB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Goliwas</dc:creator>
  <cp:lastModifiedBy>Ben Goliwas</cp:lastModifiedBy>
  <cp:revision>5</cp:revision>
  <dcterms:created xsi:type="dcterms:W3CDTF">2014-11-06T13:21:25Z</dcterms:created>
  <dcterms:modified xsi:type="dcterms:W3CDTF">2014-11-06T14:10:15Z</dcterms:modified>
</cp:coreProperties>
</file>